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2F5597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033C2-9CD9-40B1-95C1-87EFBED17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347FF7-71E2-4BBD-B0E1-C19C85A59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2CF96-7B06-4E83-9398-3B77AA05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16.06.2022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84FA3-6372-46F6-B9D0-5991EBCB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333EB-53DE-4E36-B77D-35FD380C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1556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F96B-E5E8-4853-94B0-161CC403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CDE1B-2E4C-4E19-ADE1-8D9639416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1EF8D-9A78-41DA-8364-53F63C678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16.06.2022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22AB6-1DB5-4FB5-8DAC-DA6A5A6D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19745-9F01-449A-B98B-248647E8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126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9C82C4-5B0E-4054-B31D-93BB142C5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964B6-30F3-4CF9-8282-D16A79224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2F0FF-C65E-4EBD-8117-11001634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16.06.2022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CD6E5-9235-4EC9-A0A5-49CFE1C8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C860-B527-4D1F-895F-E0F83D00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5974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70178-B92E-4171-9221-DAA10610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A8DDC-FBD0-4178-9245-0F7F8E781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74238-062D-45C8-8CD5-A6AC72D8C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16.06.2022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6D569-F057-47E3-86F7-0FEB5B16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7FE9D-FBCD-4C0E-B586-582E0A01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2995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B021-0FAA-45FE-9550-E86E14C3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BA7D1-EB8C-4FE1-906F-EF8B0EA6E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BA703-8B85-4045-B0D0-A6B44920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16.06.2022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9661D-570B-48CF-B6E2-56A1AB5B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9AA92-CDB6-4A37-9D39-1B851C79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6651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E5A8-E364-4366-9005-75238A8BF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6ACD3-4B56-4B20-A85D-720935809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74A4F-BFA6-495E-A86F-3E6A44B85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B34FB-A94D-4C52-A100-61EC1EDEE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16.06.2022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D2CE6-DB17-4A41-9830-FF202FAC3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A0614-F381-4140-9518-2387AEF3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927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EE06E-9996-42D2-87E9-A09ECD51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AA1E9-1CB4-4E0C-A432-D59EBFA02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237AA-9083-409B-B480-F7EE3D119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99317-8C8E-49ED-9C5A-1AB880777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21BE8-BFEF-4F87-BABB-67AD22111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2C2F6B-90BB-4F8A-B824-882773E8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16.06.2022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9D699-A2E1-4864-BBEB-1448B8F0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E7EC8A-9B6D-4F03-B201-5E6A60FA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186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9D1C-3D15-43FE-8E38-7CE7F614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888C7-BAD8-46F0-A089-E210364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16.06.2022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5D4B0-2B6A-4836-9EFD-B8C6A2BE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6713E-CAE5-4DA9-8268-C7D07B66E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6117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A3F1FB-A038-42CE-83BA-465A90DE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16.06.2022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EC4EB-14F9-4AC0-A8BB-5C2596F0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BB822-41C9-48A3-8D57-821DAAC4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0238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C3692-D0A7-4241-9182-6664E77F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A7E2-045A-4811-840C-3092837B0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0CC26-C161-453F-B385-70C391A27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D37C8-BEFC-4CB8-B650-844FF081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16.06.2022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A74CD-351F-44EE-8311-8C68AE58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4BBA4-DC7E-4911-9D68-0E336437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1032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69A42-7FAA-4D27-908C-35BFD74A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093274-470F-4B7D-811D-0A7A71F60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F26CA-60BC-4463-B1A9-2A1B56C06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35512-E02D-4633-B6B2-8A933DE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16.06.2022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66991-A93E-4AEE-AD44-ED6317E4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92903-5361-4E53-8F50-CA570C44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4900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5018B6-C2D3-460A-B054-1320D6A0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4477A-7B1B-4CA5-B49F-7B1F4464B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A7DEB-FFDA-4D4D-A92A-46BE9DB17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6417E-01D5-487C-8D2F-9442D2DCEC50}" type="datetimeFigureOut">
              <a:rPr lang="ro-RO" smtClean="0"/>
              <a:t>16.06.2022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539D6-68CC-4F33-B5BC-7F799FFEE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A194A-469C-4EC2-9F39-F56C9874E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9812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Stefanos.fotiadis@lever.gr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">
            <a:extLst>
              <a:ext uri="{FF2B5EF4-FFF2-40B4-BE49-F238E27FC236}">
                <a16:creationId xmlns:a16="http://schemas.microsoft.com/office/drawing/2014/main" id="{DA9DB5E3-0DCE-4207-8D6E-B0304D37C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"/>
          <a:stretch/>
        </p:blipFill>
        <p:spPr>
          <a:xfrm>
            <a:off x="0" y="130054"/>
            <a:ext cx="12192000" cy="681875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79E10062-26A5-6CCE-E9B8-597DB0993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21697" r="21923" b="18776"/>
          <a:stretch/>
        </p:blipFill>
        <p:spPr>
          <a:xfrm>
            <a:off x="5419164" y="130054"/>
            <a:ext cx="1353671" cy="141182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A360A9E-D7BB-C584-1C57-28A237612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0399" y="5701258"/>
            <a:ext cx="736455" cy="7621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72EB6-8720-5404-7FD5-0A753978B17D}"/>
              </a:ext>
            </a:extLst>
          </p:cNvPr>
          <p:cNvSpPr txBox="1"/>
          <p:nvPr/>
        </p:nvSpPr>
        <p:spPr>
          <a:xfrm>
            <a:off x="1013013" y="2007658"/>
            <a:ext cx="9699811" cy="3980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dirty="0">
                <a:solidFill>
                  <a:srgbClr val="00B050"/>
                </a:solidFill>
              </a:rPr>
              <a:t> Έργο</a:t>
            </a:r>
            <a:r>
              <a:rPr lang="en-US" sz="3000" b="1" dirty="0">
                <a:solidFill>
                  <a:srgbClr val="00B050"/>
                </a:solidFill>
              </a:rPr>
              <a:t>:“Bridges of Trade”– BRIDGES (BSB-861)</a:t>
            </a:r>
          </a:p>
          <a:p>
            <a:pPr algn="ctr"/>
            <a:endParaRPr lang="en-US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l-GR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l-GR" sz="2800" b="1" i="1" dirty="0">
                <a:solidFill>
                  <a:schemeClr val="accent1">
                    <a:lumMod val="75000"/>
                  </a:schemeClr>
                </a:solidFill>
              </a:rPr>
              <a:t>Δράση Α.Τ1.4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l-GR" sz="2800" b="1" i="1" dirty="0">
                <a:solidFill>
                  <a:schemeClr val="accent1">
                    <a:lumMod val="75000"/>
                  </a:schemeClr>
                </a:solidFill>
              </a:rPr>
              <a:t>«Κατάρτιση Συμμετεχόντων»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1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l-GR" sz="11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l-GR" sz="11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Aft>
                <a:spcPts val="800"/>
              </a:spcAft>
            </a:pPr>
            <a:r>
              <a:rPr lang="el-GR" sz="2000" dirty="0">
                <a:solidFill>
                  <a:schemeClr val="accent1">
                    <a:lumMod val="75000"/>
                  </a:schemeClr>
                </a:solidFill>
              </a:rPr>
              <a:t>Διαδικτυακό (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Online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</a:rPr>
              <a:t>Επιμορφωτικό Πρόγραμμα Κατάρτισης Μικρομεσαίων Επιχειρήσεων Αγροδιατροφικού Τομέα,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- 22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 &amp; 24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 Ιουνίου 2022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Επικεφαλής Εταίρος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Δήμος Νέστου</a:t>
            </a:r>
          </a:p>
          <a:p>
            <a:pPr algn="ctr"/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Συντονιστής Έργου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Στέφανος Φωτιάδης,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Lever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Α.Ε.</a:t>
            </a:r>
          </a:p>
          <a:p>
            <a:pPr algn="ctr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DD0083C-280D-EAD1-8032-2D71008074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52864"/>
            <a:ext cx="12200965" cy="334024"/>
          </a:xfrm>
          <a:prstGeom prst="rect">
            <a:avLst/>
          </a:prstGeom>
        </p:spPr>
      </p:pic>
      <p:pic>
        <p:nvPicPr>
          <p:cNvPr id="15" name="Picture 6" descr="RSS 2022 – Road Safety and Simulation Conference">
            <a:extLst>
              <a:ext uri="{FF2B5EF4-FFF2-40B4-BE49-F238E27FC236}">
                <a16:creationId xmlns:a16="http://schemas.microsoft.com/office/drawing/2014/main" id="{EBBE4F20-26E0-A8D1-8BF0-84BF880CC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523" r="21111" b="34937"/>
          <a:stretch/>
        </p:blipFill>
        <p:spPr bwMode="auto">
          <a:xfrm>
            <a:off x="10183906" y="5705919"/>
            <a:ext cx="1066800" cy="67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7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">
            <a:extLst>
              <a:ext uri="{FF2B5EF4-FFF2-40B4-BE49-F238E27FC236}">
                <a16:creationId xmlns:a16="http://schemas.microsoft.com/office/drawing/2014/main" id="{DA9DB5E3-0DCE-4207-8D6E-B0304D37C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"/>
          <a:stretch/>
        </p:blipFill>
        <p:spPr>
          <a:xfrm>
            <a:off x="-218426" y="8965"/>
            <a:ext cx="12192000" cy="681875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79E10062-26A5-6CCE-E9B8-597DB0993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21697" r="21923" b="18776"/>
          <a:stretch/>
        </p:blipFill>
        <p:spPr>
          <a:xfrm>
            <a:off x="5419164" y="130054"/>
            <a:ext cx="1353671" cy="141182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A360A9E-D7BB-C584-1C57-28A237612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6332" y="5728615"/>
            <a:ext cx="736455" cy="762132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8C56F47-836D-2FF1-5D57-38B83E95A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26" y="6552864"/>
            <a:ext cx="12410426" cy="339758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3148156-51FD-AA97-C831-7A79FF63427E}"/>
              </a:ext>
            </a:extLst>
          </p:cNvPr>
          <p:cNvSpPr/>
          <p:nvPr/>
        </p:nvSpPr>
        <p:spPr>
          <a:xfrm>
            <a:off x="277905" y="2097488"/>
            <a:ext cx="1106842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/>
              <a:t>Εταιρικό Σχήμα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D84F0B-DA1F-00C5-8A9C-0F128674C52C}"/>
              </a:ext>
            </a:extLst>
          </p:cNvPr>
          <p:cNvSpPr txBox="1"/>
          <p:nvPr/>
        </p:nvSpPr>
        <p:spPr>
          <a:xfrm>
            <a:off x="235375" y="2529133"/>
            <a:ext cx="1106842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Δήμος Νέστου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(Municipality of Nestos),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Επικεφαλής Εταίρος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- Ελλάδα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Ένωση Διασυνοριακής Συνεργασίας (</a:t>
            </a:r>
            <a:r>
              <a:rPr lang="en-GB" i="0" dirty="0">
                <a:solidFill>
                  <a:schemeClr val="accent1">
                    <a:lumMod val="75000"/>
                  </a:schemeClr>
                </a:solidFill>
                <a:effectLst/>
                <a:latin typeface="Radley"/>
              </a:rPr>
              <a:t>Association for Cross-border Cooperation</a:t>
            </a:r>
            <a:r>
              <a:rPr lang="el-GR" i="0" dirty="0">
                <a:solidFill>
                  <a:schemeClr val="accent1">
                    <a:lumMod val="75000"/>
                  </a:schemeClr>
                </a:solidFill>
                <a:effectLst/>
                <a:latin typeface="Radley"/>
              </a:rPr>
              <a:t>)</a:t>
            </a:r>
            <a:r>
              <a:rPr lang="en-GB" i="0" dirty="0">
                <a:solidFill>
                  <a:schemeClr val="accent1">
                    <a:lumMod val="75000"/>
                  </a:schemeClr>
                </a:solidFill>
                <a:effectLst/>
                <a:latin typeface="Radley"/>
              </a:rPr>
              <a:t> “Lower Danube Euroregion”</a:t>
            </a:r>
            <a:r>
              <a:rPr lang="en-GB" i="0" dirty="0">
                <a:solidFill>
                  <a:schemeClr val="accent1">
                    <a:lumMod val="75000"/>
                  </a:schemeClr>
                </a:solidFill>
                <a:effectLst/>
                <a:latin typeface="Bell MT" panose="02020503060305020303" pitchFamily="18" charset="0"/>
              </a:rPr>
              <a:t> (</a:t>
            </a:r>
            <a:r>
              <a:rPr lang="en-GB" i="0" dirty="0">
                <a:solidFill>
                  <a:srgbClr val="2F5597"/>
                </a:solidFill>
                <a:effectLst/>
                <a:latin typeface="Bell MT" panose="02020503060305020303" pitchFamily="18" charset="0"/>
              </a:rPr>
              <a:t>ACTEDJ)</a:t>
            </a:r>
            <a:r>
              <a:rPr lang="el-GR" i="0" dirty="0">
                <a:solidFill>
                  <a:srgbClr val="2F5597"/>
                </a:solidFill>
                <a:effectLst/>
                <a:latin typeface="Radley"/>
              </a:rPr>
              <a:t> - Ρουμανία</a:t>
            </a:r>
            <a:endParaRPr lang="el-GR" dirty="0">
              <a:solidFill>
                <a:srgbClr val="2F5597"/>
              </a:solidFill>
              <a:latin typeface="Radley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l-GR" i="0" dirty="0">
                <a:solidFill>
                  <a:srgbClr val="2F5597"/>
                </a:solidFill>
                <a:effectLst/>
                <a:latin typeface="Radley"/>
              </a:rPr>
              <a:t>Εμπορικό </a:t>
            </a:r>
            <a:r>
              <a:rPr lang="el-GR" i="0" dirty="0">
                <a:solidFill>
                  <a:schemeClr val="accent1">
                    <a:lumMod val="75000"/>
                  </a:schemeClr>
                </a:solidFill>
                <a:effectLst/>
                <a:latin typeface="Radley"/>
              </a:rPr>
              <a:t>και Βιομηχανικό Επιμελητήριο Αρμενίας (</a:t>
            </a:r>
            <a:r>
              <a:rPr lang="en-US" i="0" dirty="0">
                <a:solidFill>
                  <a:schemeClr val="accent1">
                    <a:lumMod val="75000"/>
                  </a:schemeClr>
                </a:solidFill>
                <a:effectLst/>
                <a:latin typeface="Radley"/>
              </a:rPr>
              <a:t>Chamber of Commerce and Industry of the Republic of Armenia</a:t>
            </a:r>
            <a:r>
              <a:rPr lang="el-GR" i="0" dirty="0">
                <a:solidFill>
                  <a:schemeClr val="accent1">
                    <a:lumMod val="75000"/>
                  </a:schemeClr>
                </a:solidFill>
                <a:effectLst/>
                <a:latin typeface="Radley"/>
              </a:rPr>
              <a:t>)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Radley"/>
              </a:rPr>
              <a:t> </a:t>
            </a:r>
            <a:r>
              <a:rPr lang="el-GR" i="0" dirty="0">
                <a:solidFill>
                  <a:schemeClr val="accent1">
                    <a:lumMod val="75000"/>
                  </a:schemeClr>
                </a:solidFill>
                <a:effectLst/>
                <a:latin typeface="Radley"/>
              </a:rPr>
              <a:t>– Αρμενία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l-GR" i="0" dirty="0">
                <a:solidFill>
                  <a:schemeClr val="accent1">
                    <a:lumMod val="75000"/>
                  </a:schemeClr>
                </a:solidFill>
                <a:effectLst/>
                <a:latin typeface="Radley"/>
              </a:rPr>
              <a:t>Δημαρχείο Δήμου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Μπάλτι (</a:t>
            </a:r>
            <a:r>
              <a:rPr lang="en-US" i="0" dirty="0">
                <a:solidFill>
                  <a:schemeClr val="accent1">
                    <a:lumMod val="75000"/>
                  </a:schemeClr>
                </a:solidFill>
                <a:effectLst/>
              </a:rPr>
              <a:t>City Hall of </a:t>
            </a:r>
            <a:r>
              <a:rPr lang="en-US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Bălți</a:t>
            </a:r>
            <a:r>
              <a:rPr lang="en-US" i="0" dirty="0">
                <a:solidFill>
                  <a:schemeClr val="accent1">
                    <a:lumMod val="75000"/>
                  </a:schemeClr>
                </a:solidFill>
                <a:effectLst/>
              </a:rPr>
              <a:t> Municipality</a:t>
            </a:r>
            <a:r>
              <a:rPr lang="el-GR" i="0" dirty="0">
                <a:solidFill>
                  <a:schemeClr val="accent1">
                    <a:lumMod val="75000"/>
                  </a:schemeClr>
                </a:solidFill>
                <a:effectLst/>
              </a:rPr>
              <a:t>) – Μολδαβία</a:t>
            </a:r>
            <a:endParaRPr lang="en-US" i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i="0" dirty="0">
                <a:solidFill>
                  <a:schemeClr val="accent1">
                    <a:lumMod val="75000"/>
                  </a:schemeClr>
                </a:solidFill>
                <a:effectLst/>
              </a:rPr>
              <a:t>Περιφερειακή Αρχή Τσατάλτζας (</a:t>
            </a:r>
            <a:r>
              <a:rPr lang="en-GB" i="0" dirty="0">
                <a:solidFill>
                  <a:schemeClr val="accent1">
                    <a:lumMod val="75000"/>
                  </a:schemeClr>
                </a:solidFill>
                <a:effectLst/>
              </a:rPr>
              <a:t>Çatalca District Governorate</a:t>
            </a:r>
            <a:r>
              <a:rPr lang="el-GR" i="0" dirty="0">
                <a:solidFill>
                  <a:schemeClr val="accent1">
                    <a:lumMod val="75000"/>
                  </a:schemeClr>
                </a:solidFill>
                <a:effectLst/>
              </a:rPr>
              <a:t>) - Τουρκία</a:t>
            </a:r>
            <a:endParaRPr lang="en-GB" i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endParaRPr lang="el-GR" b="1" i="0" dirty="0">
              <a:effectLst/>
              <a:latin typeface="Radley"/>
            </a:endParaRPr>
          </a:p>
          <a:p>
            <a:endParaRPr lang="en-US" b="1" i="0" dirty="0">
              <a:effectLst/>
              <a:latin typeface="Radley"/>
            </a:endParaRPr>
          </a:p>
          <a:p>
            <a:pPr marL="342900" indent="-342900">
              <a:buFont typeface="+mj-lt"/>
              <a:buAutoNum type="arabicPeriod"/>
            </a:pPr>
            <a:endParaRPr lang="el-GR" i="0" dirty="0">
              <a:solidFill>
                <a:schemeClr val="accent1">
                  <a:lumMod val="75000"/>
                </a:schemeClr>
              </a:solidFill>
              <a:effectLst/>
              <a:latin typeface="Radley"/>
            </a:endParaRPr>
          </a:p>
          <a:p>
            <a:pPr marL="342900" indent="-342900">
              <a:buFont typeface="+mj-lt"/>
              <a:buAutoNum type="arabicPeriod"/>
            </a:pPr>
            <a:endParaRPr lang="en-GB" i="0" dirty="0">
              <a:solidFill>
                <a:schemeClr val="accent1">
                  <a:lumMod val="75000"/>
                </a:schemeClr>
              </a:solidFill>
              <a:effectLst/>
              <a:latin typeface="Radley"/>
            </a:endParaRPr>
          </a:p>
          <a:p>
            <a:endParaRPr lang="en-US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A430B62F-7C46-308E-4D8C-88B9E9F9C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75" y="4986988"/>
            <a:ext cx="874164" cy="904643"/>
          </a:xfrm>
          <a:prstGeom prst="rect">
            <a:avLst/>
          </a:prstGeom>
        </p:spPr>
      </p:pic>
      <p:pic>
        <p:nvPicPr>
          <p:cNvPr id="14" name="Εικόνα 13" descr="Εικόνα που περιέχει κείμενο, καζίνο, δωμάτιο&#10;&#10;Περιγραφή που δημιουργήθηκε αυτόματα">
            <a:extLst>
              <a:ext uri="{FF2B5EF4-FFF2-40B4-BE49-F238E27FC236}">
                <a16:creationId xmlns:a16="http://schemas.microsoft.com/office/drawing/2014/main" id="{FA8C80FC-DC07-536F-8012-FEC66A74CF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6" t="12336" r="17602" b="17460"/>
          <a:stretch/>
        </p:blipFill>
        <p:spPr>
          <a:xfrm>
            <a:off x="1327965" y="4971606"/>
            <a:ext cx="878945" cy="920026"/>
          </a:xfrm>
          <a:prstGeom prst="rect">
            <a:avLst/>
          </a:prstGeom>
        </p:spPr>
      </p:pic>
      <p:pic>
        <p:nvPicPr>
          <p:cNvPr id="19" name="Picture 2" descr="light logo">
            <a:extLst>
              <a:ext uri="{FF2B5EF4-FFF2-40B4-BE49-F238E27FC236}">
                <a16:creationId xmlns:a16="http://schemas.microsoft.com/office/drawing/2014/main" id="{B9EFE9E4-1723-6C70-6F53-2E4C6C5DD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12238" r="626" b="12213"/>
          <a:stretch/>
        </p:blipFill>
        <p:spPr bwMode="auto">
          <a:xfrm>
            <a:off x="2282391" y="5039234"/>
            <a:ext cx="1675611" cy="9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DA6E4221-DDAA-AC0E-7AAA-FD598C8E9B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577" y="5052584"/>
            <a:ext cx="4275993" cy="607975"/>
          </a:xfrm>
          <a:prstGeom prst="rect">
            <a:avLst/>
          </a:prstGeom>
        </p:spPr>
      </p:pic>
      <p:pic>
        <p:nvPicPr>
          <p:cNvPr id="21" name="Εικόνα 20" descr="Εικόνα που περιέχει κείμενο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5812439E-55F2-9452-66AF-0186443569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59" y="5052584"/>
            <a:ext cx="901218" cy="901218"/>
          </a:xfrm>
          <a:prstGeom prst="rect">
            <a:avLst/>
          </a:prstGeom>
        </p:spPr>
      </p:pic>
      <p:pic>
        <p:nvPicPr>
          <p:cNvPr id="24" name="Picture 6" descr="RSS 2022 – Road Safety and Simulation Conference">
            <a:extLst>
              <a:ext uri="{FF2B5EF4-FFF2-40B4-BE49-F238E27FC236}">
                <a16:creationId xmlns:a16="http://schemas.microsoft.com/office/drawing/2014/main" id="{E9F126DB-D76C-61B9-9FE6-18387A72D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523" r="21111" b="34937"/>
          <a:stretch/>
        </p:blipFill>
        <p:spPr bwMode="auto">
          <a:xfrm>
            <a:off x="10291609" y="5716895"/>
            <a:ext cx="1066800" cy="6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37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">
            <a:extLst>
              <a:ext uri="{FF2B5EF4-FFF2-40B4-BE49-F238E27FC236}">
                <a16:creationId xmlns:a16="http://schemas.microsoft.com/office/drawing/2014/main" id="{DA9DB5E3-0DCE-4207-8D6E-B0304D37C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"/>
          <a:stretch/>
        </p:blipFill>
        <p:spPr>
          <a:xfrm>
            <a:off x="-218426" y="8965"/>
            <a:ext cx="12192000" cy="681875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79E10062-26A5-6CCE-E9B8-597DB0993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21697" r="21923" b="18776"/>
          <a:stretch/>
        </p:blipFill>
        <p:spPr>
          <a:xfrm>
            <a:off x="5419164" y="130054"/>
            <a:ext cx="1353671" cy="141182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A360A9E-D7BB-C584-1C57-28A237612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6332" y="5728615"/>
            <a:ext cx="736455" cy="762132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8C56F47-836D-2FF1-5D57-38B83E95A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26" y="6552864"/>
            <a:ext cx="12410426" cy="339758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3148156-51FD-AA97-C831-7A79FF63427E}"/>
              </a:ext>
            </a:extLst>
          </p:cNvPr>
          <p:cNvSpPr/>
          <p:nvPr/>
        </p:nvSpPr>
        <p:spPr>
          <a:xfrm>
            <a:off x="277905" y="2097488"/>
            <a:ext cx="1106842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/>
              <a:t>Στόχος του έργου </a:t>
            </a:r>
            <a:r>
              <a:rPr lang="en-US" sz="2400" b="1" dirty="0"/>
              <a:t>“BRIDGES”</a:t>
            </a:r>
            <a:endParaRPr lang="el-GR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D84F0B-DA1F-00C5-8A9C-0F128674C52C}"/>
              </a:ext>
            </a:extLst>
          </p:cNvPr>
          <p:cNvSpPr txBox="1"/>
          <p:nvPr/>
        </p:nvSpPr>
        <p:spPr>
          <a:xfrm>
            <a:off x="235375" y="2529133"/>
            <a:ext cx="1106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GB" i="0" dirty="0">
              <a:solidFill>
                <a:schemeClr val="accent1">
                  <a:lumMod val="75000"/>
                </a:schemeClr>
              </a:solidFill>
              <a:effectLst/>
              <a:latin typeface="Radley"/>
            </a:endParaRPr>
          </a:p>
          <a:p>
            <a:endParaRPr lang="en-US" dirty="0"/>
          </a:p>
        </p:txBody>
      </p:sp>
      <p:pic>
        <p:nvPicPr>
          <p:cNvPr id="24" name="Picture 6" descr="RSS 2022 – Road Safety and Simulation Conference">
            <a:extLst>
              <a:ext uri="{FF2B5EF4-FFF2-40B4-BE49-F238E27FC236}">
                <a16:creationId xmlns:a16="http://schemas.microsoft.com/office/drawing/2014/main" id="{E9F126DB-D76C-61B9-9FE6-18387A72D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523" r="21111" b="34937"/>
          <a:stretch/>
        </p:blipFill>
        <p:spPr bwMode="auto">
          <a:xfrm>
            <a:off x="10291609" y="5716895"/>
            <a:ext cx="1066800" cy="6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F790BA-AF28-3DBF-2C68-8BC518C10043}"/>
              </a:ext>
            </a:extLst>
          </p:cNvPr>
          <p:cNvSpPr txBox="1"/>
          <p:nvPr/>
        </p:nvSpPr>
        <p:spPr>
          <a:xfrm>
            <a:off x="349624" y="2699927"/>
            <a:ext cx="1100878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200" dirty="0">
                <a:solidFill>
                  <a:srgbClr val="2F5597"/>
                </a:solidFill>
              </a:rPr>
              <a:t>Στόχος είναι η </a:t>
            </a:r>
            <a:r>
              <a:rPr lang="el-GR" sz="2200" b="1" dirty="0">
                <a:solidFill>
                  <a:srgbClr val="00B050"/>
                </a:solidFill>
              </a:rPr>
              <a:t>ανάπτυξη &amp; ενίσχυση των εμπορικών σχέσεων παραγωγών και προμηθευτών προϊόντων του πρωτογενή τομέα </a:t>
            </a:r>
            <a:r>
              <a:rPr lang="el-GR" sz="2200" dirty="0">
                <a:solidFill>
                  <a:srgbClr val="2F5597"/>
                </a:solidFill>
              </a:rPr>
              <a:t>(υδατοκαλλιέργεια, γεωργία, κτηνοτροφία, βιομηχανία τροφίμων κτλ.) μεταξύ των συμμετεχόντων κρατών των εταίρων του έργου (Ελλάδα, Ρουμανία, Αρμενία, Μολδαβία και Τουρκία), αξιοποιώντας παράλληλα την εμπειρία και γνώση από αντίστοιχα </a:t>
            </a:r>
            <a:r>
              <a:rPr lang="el-GR" sz="2200" dirty="0" err="1">
                <a:solidFill>
                  <a:srgbClr val="2F5597"/>
                </a:solidFill>
              </a:rPr>
              <a:t>υλοποιηθέντα</a:t>
            </a:r>
            <a:r>
              <a:rPr lang="el-GR" sz="2200" dirty="0">
                <a:solidFill>
                  <a:srgbClr val="2F5597"/>
                </a:solidFill>
              </a:rPr>
              <a:t> ευρωπαϊκά έργα.</a:t>
            </a:r>
          </a:p>
        </p:txBody>
      </p:sp>
    </p:spTree>
    <p:extLst>
      <p:ext uri="{BB962C8B-B14F-4D97-AF65-F5344CB8AC3E}">
        <p14:creationId xmlns:p14="http://schemas.microsoft.com/office/powerpoint/2010/main" val="258059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">
            <a:extLst>
              <a:ext uri="{FF2B5EF4-FFF2-40B4-BE49-F238E27FC236}">
                <a16:creationId xmlns:a16="http://schemas.microsoft.com/office/drawing/2014/main" id="{DA9DB5E3-0DCE-4207-8D6E-B0304D37C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"/>
          <a:stretch/>
        </p:blipFill>
        <p:spPr>
          <a:xfrm>
            <a:off x="-218426" y="8965"/>
            <a:ext cx="12192000" cy="681875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79E10062-26A5-6CCE-E9B8-597DB0993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21697" r="21923" b="18776"/>
          <a:stretch/>
        </p:blipFill>
        <p:spPr>
          <a:xfrm>
            <a:off x="5419164" y="130054"/>
            <a:ext cx="1353671" cy="141182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A360A9E-D7BB-C584-1C57-28A237612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6332" y="5728615"/>
            <a:ext cx="736455" cy="762132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8C56F47-836D-2FF1-5D57-38B83E95A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26" y="6521031"/>
            <a:ext cx="12410426" cy="339758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EFA6E7B-DD7F-5D32-5537-7750D0657911}"/>
              </a:ext>
            </a:extLst>
          </p:cNvPr>
          <p:cNvSpPr/>
          <p:nvPr/>
        </p:nvSpPr>
        <p:spPr>
          <a:xfrm>
            <a:off x="466165" y="2097488"/>
            <a:ext cx="1088016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bg1"/>
                </a:solidFill>
              </a:rPr>
              <a:t>Δράση Α.Τ1.4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  <a:r>
              <a:rPr lang="el-GR" sz="2400" b="1" dirty="0">
                <a:solidFill>
                  <a:schemeClr val="bg1"/>
                </a:solidFill>
              </a:rPr>
              <a:t>  </a:t>
            </a:r>
            <a:r>
              <a:rPr lang="el-GR" sz="2400" b="1" dirty="0"/>
              <a:t>Κατάρτιση Συμμετεχόντων - Αντικείμενο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CD53C-31DE-B04F-E289-52DC932C8FA4}"/>
              </a:ext>
            </a:extLst>
          </p:cNvPr>
          <p:cNvSpPr txBox="1"/>
          <p:nvPr/>
        </p:nvSpPr>
        <p:spPr>
          <a:xfrm>
            <a:off x="466165" y="2573085"/>
            <a:ext cx="108376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Αντικείμενο της Δράσης Α.Τ1.4 είναι η κατάρτιση μικρομεσαίων επιχειρήσεων και λοιπών ενδιαφερόμενων μερών του πρωτογενή τομέα που δραστηριοποιούνται στην περιοχή του Δ. Νέστου πάνω σε συγκεκριμένες θεματικές ενότητες. </a:t>
            </a:r>
          </a:p>
          <a:p>
            <a:pPr>
              <a:spcAft>
                <a:spcPts val="600"/>
              </a:spcAft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Στόχος, μετά το πέρας της κατάρτισης, είναι οι συμμετέχοντες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32400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Να αποκτήσουν ή/και να εμπλουτίσουν τις υφιστάμενες γνώσεις με νέα εφόδια/ δεξιότητες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2400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Να βελτιώσουν τις επαγγελματικές τους δραστηριότητες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2400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Να λάβουν στήριξη μέσω του έργου </a:t>
            </a:r>
            <a:r>
              <a:rPr lang="en-US" b="1" i="1" dirty="0">
                <a:solidFill>
                  <a:srgbClr val="00B050"/>
                </a:solidFill>
              </a:rPr>
              <a:t>“BRIDGES”</a:t>
            </a:r>
            <a:r>
              <a:rPr lang="el-GR" b="1" i="1" dirty="0">
                <a:solidFill>
                  <a:srgbClr val="00B050"/>
                </a:solidFill>
              </a:rPr>
              <a:t>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προκειμένου να αυξήσουν τις πιθανότητες τους για διεθνές εμπόριο μεταξύ των συμμετεχόντων κρατών.</a:t>
            </a:r>
            <a:endParaRPr lang="el-GR" dirty="0"/>
          </a:p>
        </p:txBody>
      </p:sp>
      <p:pic>
        <p:nvPicPr>
          <p:cNvPr id="13" name="Picture 6" descr="RSS 2022 – Road Safety and Simulation Conference">
            <a:extLst>
              <a:ext uri="{FF2B5EF4-FFF2-40B4-BE49-F238E27FC236}">
                <a16:creationId xmlns:a16="http://schemas.microsoft.com/office/drawing/2014/main" id="{3390085D-41F5-B5A3-AB81-65FC8D846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523" r="21111" b="34937"/>
          <a:stretch/>
        </p:blipFill>
        <p:spPr bwMode="auto">
          <a:xfrm>
            <a:off x="10229592" y="5728615"/>
            <a:ext cx="1066800" cy="6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36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">
            <a:extLst>
              <a:ext uri="{FF2B5EF4-FFF2-40B4-BE49-F238E27FC236}">
                <a16:creationId xmlns:a16="http://schemas.microsoft.com/office/drawing/2014/main" id="{DA9DB5E3-0DCE-4207-8D6E-B0304D37C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"/>
          <a:stretch/>
        </p:blipFill>
        <p:spPr>
          <a:xfrm>
            <a:off x="-189752" y="0"/>
            <a:ext cx="12192000" cy="681875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79E10062-26A5-6CCE-E9B8-597DB0993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21697" r="21923" b="18776"/>
          <a:stretch/>
        </p:blipFill>
        <p:spPr>
          <a:xfrm>
            <a:off x="5419164" y="130054"/>
            <a:ext cx="1353671" cy="141182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A360A9E-D7BB-C584-1C57-28A237612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6332" y="5728615"/>
            <a:ext cx="736455" cy="762132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8C56F47-836D-2FF1-5D57-38B83E95A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26" y="6657837"/>
            <a:ext cx="12410426" cy="339758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8A5C414-3698-1DA4-D914-5350CF7A27AE}"/>
              </a:ext>
            </a:extLst>
          </p:cNvPr>
          <p:cNvSpPr/>
          <p:nvPr/>
        </p:nvSpPr>
        <p:spPr>
          <a:xfrm>
            <a:off x="466165" y="2097488"/>
            <a:ext cx="1088016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bg1"/>
                </a:solidFill>
              </a:rPr>
              <a:t>Δράση Α.Τ1.4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  <a:r>
              <a:rPr lang="el-GR" sz="2400" b="1" dirty="0">
                <a:solidFill>
                  <a:schemeClr val="bg1"/>
                </a:solidFill>
              </a:rPr>
              <a:t>  </a:t>
            </a:r>
            <a:r>
              <a:rPr lang="el-GR" sz="2400" b="1" dirty="0"/>
              <a:t>Κατάρτιση Συμμετεχόντων </a:t>
            </a:r>
            <a:r>
              <a:rPr lang="en-US" sz="2400" b="1" dirty="0"/>
              <a:t>- </a:t>
            </a:r>
            <a:r>
              <a:rPr lang="el-GR" sz="2400" b="1" dirty="0"/>
              <a:t>Θεματικές Ενότητες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B9BC0-B58B-3F52-47E4-8D949509410A}"/>
              </a:ext>
            </a:extLst>
          </p:cNvPr>
          <p:cNvSpPr txBox="1"/>
          <p:nvPr/>
        </p:nvSpPr>
        <p:spPr>
          <a:xfrm>
            <a:off x="466165" y="2592357"/>
            <a:ext cx="10076329" cy="4356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1630680" algn="l"/>
              </a:tabLst>
            </a:pPr>
            <a:r>
              <a:rPr lang="el-GR" sz="1800" dirty="0">
                <a:solidFill>
                  <a:schemeClr val="accent1">
                    <a:lumMod val="75000"/>
                  </a:schemeClr>
                </a:solidFill>
                <a:effectLst/>
                <a:ea typeface="Segoe UI" panose="020B0502040204020203" pitchFamily="34" charset="0"/>
              </a:rPr>
              <a:t>Εισαγωγή στις Διεθνές Εμπόριο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1630680" algn="l"/>
              </a:tabLst>
            </a:pPr>
            <a:r>
              <a:rPr lang="el-GR" sz="1800" dirty="0">
                <a:solidFill>
                  <a:schemeClr val="accent1">
                    <a:lumMod val="75000"/>
                  </a:schemeClr>
                </a:solidFill>
                <a:effectLst/>
                <a:ea typeface="Segoe UI" panose="020B0502040204020203" pitchFamily="34" charset="0"/>
              </a:rPr>
              <a:t>Εξαγωγική Στρατηγική Επιχειρήσεων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1630680" algn="l"/>
              </a:tabLst>
            </a:pPr>
            <a:r>
              <a:rPr lang="el-GR" sz="1800" dirty="0">
                <a:solidFill>
                  <a:schemeClr val="accent1">
                    <a:lumMod val="75000"/>
                  </a:schemeClr>
                </a:solidFill>
                <a:effectLst/>
                <a:ea typeface="Segoe UI" panose="020B0502040204020203" pitchFamily="34" charset="0"/>
              </a:rPr>
              <a:t>Εξαγωγικό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  <a:ea typeface="Segoe UI" panose="020B0502040204020203" pitchFamily="34" charset="0"/>
              </a:rPr>
              <a:t>Marketing</a:t>
            </a:r>
            <a:endParaRPr lang="el-GR" sz="1800" dirty="0">
              <a:solidFill>
                <a:schemeClr val="accent1">
                  <a:lumMod val="75000"/>
                </a:schemeClr>
              </a:solidFill>
              <a:effectLst/>
              <a:ea typeface="Segoe UI" panose="020B0502040204020203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1630680" algn="l"/>
              </a:tabLst>
            </a:pPr>
            <a:r>
              <a:rPr lang="el-GR" sz="1800" dirty="0">
                <a:solidFill>
                  <a:schemeClr val="accent1">
                    <a:lumMod val="75000"/>
                  </a:schemeClr>
                </a:solidFill>
                <a:effectLst/>
                <a:ea typeface="Segoe UI" panose="020B0502040204020203" pitchFamily="34" charset="0"/>
              </a:rPr>
              <a:t>Αρχές Διαπραγμάτευσης</a:t>
            </a:r>
            <a:endParaRPr lang="en-US" sz="1800" dirty="0">
              <a:solidFill>
                <a:schemeClr val="accent1">
                  <a:lumMod val="75000"/>
                </a:schemeClr>
              </a:solidFill>
              <a:effectLst/>
              <a:ea typeface="Segoe UI" panose="020B0502040204020203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1630680" algn="l"/>
              </a:tabLst>
            </a:pPr>
            <a:r>
              <a:rPr lang="el-GR" sz="1800" dirty="0">
                <a:solidFill>
                  <a:schemeClr val="accent1">
                    <a:lumMod val="75000"/>
                  </a:schemeClr>
                </a:solidFill>
                <a:effectLst/>
                <a:ea typeface="Segoe UI" panose="020B0502040204020203" pitchFamily="34" charset="0"/>
              </a:rPr>
              <a:t>Εισαγωγή στις Εξαγωγές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1630680" algn="l"/>
              </a:tabLst>
            </a:pPr>
            <a:r>
              <a:rPr lang="el-GR" sz="1800" dirty="0">
                <a:solidFill>
                  <a:schemeClr val="accent1">
                    <a:lumMod val="75000"/>
                  </a:schemeClr>
                </a:solidFill>
                <a:effectLst/>
                <a:ea typeface="Segoe UI" panose="020B0502040204020203" pitchFamily="34" charset="0"/>
              </a:rPr>
              <a:t>Εξαγωγικές Πιστοποιήσεις</a:t>
            </a:r>
            <a:endParaRPr lang="en-US" sz="1800" dirty="0">
              <a:solidFill>
                <a:schemeClr val="accent1">
                  <a:lumMod val="75000"/>
                </a:schemeClr>
              </a:solidFill>
              <a:effectLst/>
              <a:ea typeface="Segoe UI" panose="020B0502040204020203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1630680" algn="l"/>
              </a:tabLst>
            </a:pPr>
            <a:r>
              <a:rPr lang="el-GR" sz="1800" dirty="0">
                <a:solidFill>
                  <a:schemeClr val="accent1">
                    <a:lumMod val="75000"/>
                  </a:schemeClr>
                </a:solidFill>
                <a:effectLst/>
                <a:ea typeface="Segoe UI" panose="020B0502040204020203" pitchFamily="34" charset="0"/>
              </a:rPr>
              <a:t>Εξαγωγικές Διαδικασίες-Μεταφορές</a:t>
            </a:r>
            <a:endParaRPr lang="en-US" sz="1800" dirty="0">
              <a:solidFill>
                <a:schemeClr val="accent1">
                  <a:lumMod val="75000"/>
                </a:schemeClr>
              </a:solidFill>
              <a:effectLst/>
              <a:ea typeface="Segoe UI" panose="020B0502040204020203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1630680" algn="l"/>
              </a:tabLst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Segoe UI" panose="020B0502040204020203" pitchFamily="34" charset="0"/>
              </a:rPr>
              <a:t>Διαχείριση Εξαγωγών</a:t>
            </a:r>
            <a:endParaRPr lang="el-GR" sz="1800" dirty="0">
              <a:solidFill>
                <a:schemeClr val="accent1">
                  <a:lumMod val="75000"/>
                </a:schemeClr>
              </a:solidFill>
              <a:effectLst/>
              <a:ea typeface="Segoe UI" panose="020B0502040204020203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1630680" algn="l"/>
              </a:tabLst>
            </a:pPr>
            <a:endParaRPr lang="el-GR" sz="1800" dirty="0">
              <a:solidFill>
                <a:schemeClr val="accent1">
                  <a:lumMod val="75000"/>
                </a:schemeClr>
              </a:solidFill>
              <a:effectLst/>
              <a:ea typeface="Segoe UI" panose="020B0502040204020203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1630680" algn="l"/>
              </a:tabLst>
            </a:pPr>
            <a:endParaRPr lang="el-GR" sz="1800" dirty="0">
              <a:solidFill>
                <a:schemeClr val="accent1">
                  <a:lumMod val="75000"/>
                </a:schemeClr>
              </a:solidFill>
              <a:effectLst/>
              <a:ea typeface="Segoe UI" panose="020B0502040204020203" pitchFamily="34" charset="0"/>
            </a:endParaRPr>
          </a:p>
          <a:p>
            <a:pPr>
              <a:lnSpc>
                <a:spcPct val="107000"/>
              </a:lnSpc>
              <a:spcBef>
                <a:spcPts val="800"/>
              </a:spcBef>
              <a:tabLst>
                <a:tab pos="1630680" algn="l"/>
              </a:tabLst>
            </a:pPr>
            <a:endParaRPr lang="el-GR" sz="1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pic>
        <p:nvPicPr>
          <p:cNvPr id="10" name="Picture 6" descr="RSS 2022 – Road Safety and Simulation Conference">
            <a:extLst>
              <a:ext uri="{FF2B5EF4-FFF2-40B4-BE49-F238E27FC236}">
                <a16:creationId xmlns:a16="http://schemas.microsoft.com/office/drawing/2014/main" id="{B71F3337-8243-18E8-2E93-802211143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523" r="21111" b="34937"/>
          <a:stretch/>
        </p:blipFill>
        <p:spPr bwMode="auto">
          <a:xfrm>
            <a:off x="10265195" y="5766605"/>
            <a:ext cx="1066800" cy="6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48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">
            <a:extLst>
              <a:ext uri="{FF2B5EF4-FFF2-40B4-BE49-F238E27FC236}">
                <a16:creationId xmlns:a16="http://schemas.microsoft.com/office/drawing/2014/main" id="{DA9DB5E3-0DCE-4207-8D6E-B0304D37C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"/>
          <a:stretch/>
        </p:blipFill>
        <p:spPr>
          <a:xfrm>
            <a:off x="-189752" y="0"/>
            <a:ext cx="12192000" cy="681875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79E10062-26A5-6CCE-E9B8-597DB0993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21697" r="21923" b="18776"/>
          <a:stretch/>
        </p:blipFill>
        <p:spPr>
          <a:xfrm>
            <a:off x="5419164" y="130054"/>
            <a:ext cx="1353671" cy="141182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A360A9E-D7BB-C584-1C57-28A237612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6332" y="5728615"/>
            <a:ext cx="736455" cy="762132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8C56F47-836D-2FF1-5D57-38B83E95A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26" y="6657837"/>
            <a:ext cx="12410426" cy="339758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8A5C414-3698-1DA4-D914-5350CF7A27AE}"/>
              </a:ext>
            </a:extLst>
          </p:cNvPr>
          <p:cNvSpPr/>
          <p:nvPr/>
        </p:nvSpPr>
        <p:spPr>
          <a:xfrm>
            <a:off x="466165" y="2097488"/>
            <a:ext cx="1088016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bg1"/>
                </a:solidFill>
              </a:rPr>
              <a:t>Επόμενα Βήματα</a:t>
            </a:r>
            <a:r>
              <a:rPr lang="en-US" sz="2400" b="1" dirty="0">
                <a:solidFill>
                  <a:schemeClr val="bg1"/>
                </a:solidFill>
              </a:rPr>
              <a:t>: “BRIDGES</a:t>
            </a:r>
            <a:r>
              <a:rPr lang="el-GR" sz="2400" b="1" dirty="0">
                <a:solidFill>
                  <a:schemeClr val="bg1"/>
                </a:solidFill>
              </a:rPr>
              <a:t>»</a:t>
            </a:r>
            <a:r>
              <a:rPr lang="en-US" sz="2400" b="1" dirty="0">
                <a:solidFill>
                  <a:schemeClr val="bg1"/>
                </a:solidFill>
              </a:rPr>
              <a:t> Events (</a:t>
            </a:r>
            <a:r>
              <a:rPr lang="el-GR" sz="2400" b="1" dirty="0">
                <a:solidFill>
                  <a:schemeClr val="bg1"/>
                </a:solidFill>
              </a:rPr>
              <a:t>Δράση Α.Τ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r>
              <a:rPr lang="el-GR" sz="2400" b="1" dirty="0">
                <a:solidFill>
                  <a:schemeClr val="bg1"/>
                </a:solidFill>
              </a:rPr>
              <a:t>.</a:t>
            </a:r>
            <a:r>
              <a:rPr lang="en-US" sz="2400" b="1" dirty="0">
                <a:solidFill>
                  <a:schemeClr val="bg1"/>
                </a:solidFill>
              </a:rPr>
              <a:t>1)</a:t>
            </a:r>
            <a:endParaRPr lang="el-GR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B9BC0-B58B-3F52-47E4-8D949509410A}"/>
              </a:ext>
            </a:extLst>
          </p:cNvPr>
          <p:cNvSpPr txBox="1"/>
          <p:nvPr/>
        </p:nvSpPr>
        <p:spPr>
          <a:xfrm>
            <a:off x="466165" y="2592357"/>
            <a:ext cx="10076329" cy="3353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tabLst>
                <a:tab pos="1630680" algn="l"/>
              </a:tabLst>
            </a:pPr>
            <a:r>
              <a:rPr lang="el-GR" sz="1800" dirty="0">
                <a:solidFill>
                  <a:schemeClr val="accent1">
                    <a:lumMod val="75000"/>
                  </a:schemeClr>
                </a:solidFill>
                <a:effectLst/>
                <a:ea typeface="Segoe UI" panose="020B0502040204020203" pitchFamily="34" charset="0"/>
              </a:rPr>
              <a:t>Συμμετοχ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Segoe UI" panose="020B0502040204020203" pitchFamily="34" charset="0"/>
              </a:rPr>
              <a:t>ή των ωφελούμενων σε εκδηλώσεις </a:t>
            </a:r>
            <a:r>
              <a:rPr lang="en-US" b="1" i="1" dirty="0">
                <a:solidFill>
                  <a:srgbClr val="00B050"/>
                </a:solidFill>
                <a:ea typeface="Segoe UI" panose="020B0502040204020203" pitchFamily="34" charset="0"/>
              </a:rPr>
              <a:t>“BRIDGES” Events</a:t>
            </a:r>
            <a:r>
              <a:rPr lang="el-GR" b="1" i="1" dirty="0">
                <a:solidFill>
                  <a:srgbClr val="00B050"/>
                </a:solidFill>
                <a:ea typeface="Segoe UI" panose="020B0502040204020203" pitchFamily="34" charset="0"/>
              </a:rPr>
              <a:t> 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Segoe UI" panose="020B0502040204020203" pitchFamily="34" charset="0"/>
              </a:rPr>
              <a:t>που θα διεξαχθούν τόσο στην Ελλάδα όσο και στις χώρες του έργου ( Ρουμανία, Αρμενία, Μολδαβία, Τουρκία).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Segoe UI" panose="020B0502040204020203" pitchFamily="34" charset="0"/>
              </a:rPr>
              <a:t>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Segoe UI" panose="020B0502040204020203" pitchFamily="34" charset="0"/>
              </a:rPr>
              <a:t>Στόχος των εκδηλώσεων είναι η ενίσχυση-προβολή των ωφελούμενων μέσω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Segoe UI" panose="020B0502040204020203" pitchFamily="34" charset="0"/>
              </a:rPr>
              <a:t>:</a:t>
            </a:r>
          </a:p>
          <a:p>
            <a:pPr marL="360000" indent="-285750">
              <a:lnSpc>
                <a:spcPct val="107000"/>
              </a:lnSpc>
              <a:spcBef>
                <a:spcPts val="800"/>
              </a:spcBef>
              <a:buFont typeface="Wingdings" panose="05000000000000000000" pitchFamily="2" charset="2"/>
              <a:buChar char="ü"/>
              <a:tabLst>
                <a:tab pos="1630680" algn="l"/>
              </a:tabLst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Segoe UI" panose="020B0502040204020203" pitchFamily="34" charset="0"/>
              </a:rPr>
              <a:t>Επαφής με δυνητικούς αγοραστές (εισαγωγείς) αγροτικών προϊόντων</a:t>
            </a:r>
          </a:p>
          <a:p>
            <a:pPr marL="360000" indent="-285750">
              <a:lnSpc>
                <a:spcPct val="107000"/>
              </a:lnSpc>
              <a:spcBef>
                <a:spcPts val="800"/>
              </a:spcBef>
              <a:buFont typeface="Wingdings" panose="05000000000000000000" pitchFamily="2" charset="2"/>
              <a:buChar char="ü"/>
              <a:tabLst>
                <a:tab pos="1630680" algn="l"/>
              </a:tabLst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Segoe UI" panose="020B0502040204020203" pitchFamily="34" charset="0"/>
              </a:rPr>
              <a:t>Προώθησης των προϊόντων τους</a:t>
            </a:r>
          </a:p>
          <a:p>
            <a:pPr marL="360000" indent="-285750">
              <a:lnSpc>
                <a:spcPct val="107000"/>
              </a:lnSpc>
              <a:spcBef>
                <a:spcPts val="800"/>
              </a:spcBef>
              <a:buFont typeface="Wingdings" panose="05000000000000000000" pitchFamily="2" charset="2"/>
              <a:buChar char="ü"/>
              <a:tabLst>
                <a:tab pos="1630680" algn="l"/>
              </a:tabLst>
            </a:pPr>
            <a:r>
              <a:rPr lang="el-GR" sz="1800" dirty="0">
                <a:solidFill>
                  <a:schemeClr val="accent1">
                    <a:lumMod val="75000"/>
                  </a:schemeClr>
                </a:solidFill>
                <a:effectLst/>
                <a:ea typeface="Segoe UI" panose="020B0502040204020203" pitchFamily="34" charset="0"/>
              </a:rPr>
              <a:t>Πιθανής επισύναψης εμπορικών συμφωνιών και δημιουργίας συνεργει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Segoe UI" panose="020B0502040204020203" pitchFamily="34" charset="0"/>
              </a:rPr>
              <a:t>ών</a:t>
            </a:r>
            <a:endParaRPr lang="el-GR" sz="1800" dirty="0">
              <a:solidFill>
                <a:schemeClr val="accent1">
                  <a:lumMod val="75000"/>
                </a:schemeClr>
              </a:solidFill>
              <a:effectLst/>
              <a:ea typeface="Segoe UI" panose="020B0502040204020203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1630680" algn="l"/>
              </a:tabLst>
            </a:pPr>
            <a:endParaRPr lang="el-GR" sz="1800" dirty="0">
              <a:solidFill>
                <a:schemeClr val="accent1">
                  <a:lumMod val="75000"/>
                </a:schemeClr>
              </a:solidFill>
              <a:effectLst/>
              <a:ea typeface="Segoe UI" panose="020B0502040204020203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1630680" algn="l"/>
              </a:tabLst>
            </a:pPr>
            <a:endParaRPr lang="el-GR" sz="1800" dirty="0">
              <a:solidFill>
                <a:schemeClr val="accent1">
                  <a:lumMod val="75000"/>
                </a:schemeClr>
              </a:solidFill>
              <a:effectLst/>
              <a:ea typeface="Segoe UI" panose="020B0502040204020203" pitchFamily="34" charset="0"/>
            </a:endParaRPr>
          </a:p>
          <a:p>
            <a:pPr>
              <a:lnSpc>
                <a:spcPct val="107000"/>
              </a:lnSpc>
              <a:spcBef>
                <a:spcPts val="800"/>
              </a:spcBef>
              <a:tabLst>
                <a:tab pos="1630680" algn="l"/>
              </a:tabLst>
            </a:pPr>
            <a:endParaRPr lang="el-GR" sz="1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pic>
        <p:nvPicPr>
          <p:cNvPr id="10" name="Picture 6" descr="RSS 2022 – Road Safety and Simulation Conference">
            <a:extLst>
              <a:ext uri="{FF2B5EF4-FFF2-40B4-BE49-F238E27FC236}">
                <a16:creationId xmlns:a16="http://schemas.microsoft.com/office/drawing/2014/main" id="{B71F3337-8243-18E8-2E93-802211143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523" r="21111" b="34937"/>
          <a:stretch/>
        </p:blipFill>
        <p:spPr bwMode="auto">
          <a:xfrm>
            <a:off x="10265195" y="5766605"/>
            <a:ext cx="1066800" cy="6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4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">
            <a:extLst>
              <a:ext uri="{FF2B5EF4-FFF2-40B4-BE49-F238E27FC236}">
                <a16:creationId xmlns:a16="http://schemas.microsoft.com/office/drawing/2014/main" id="{DA9DB5E3-0DCE-4207-8D6E-B0304D37C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"/>
          <a:stretch/>
        </p:blipFill>
        <p:spPr>
          <a:xfrm>
            <a:off x="210670" y="0"/>
            <a:ext cx="12192000" cy="681875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79E10062-26A5-6CCE-E9B8-597DB0993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21697" r="21923" b="18776"/>
          <a:stretch/>
        </p:blipFill>
        <p:spPr>
          <a:xfrm>
            <a:off x="5419164" y="130054"/>
            <a:ext cx="1353671" cy="141182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A360A9E-D7BB-C584-1C57-28A237612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6332" y="5728615"/>
            <a:ext cx="736455" cy="762132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8C56F47-836D-2FF1-5D57-38B83E95A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26" y="6552864"/>
            <a:ext cx="12410426" cy="3397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888A7B-0835-6B53-5035-9BD1B8B44173}"/>
              </a:ext>
            </a:extLst>
          </p:cNvPr>
          <p:cNvSpPr txBox="1"/>
          <p:nvPr/>
        </p:nvSpPr>
        <p:spPr>
          <a:xfrm>
            <a:off x="4684911" y="3429000"/>
            <a:ext cx="32435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Στέφανος Φωτιάδης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Συντονιστής Έργου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Lever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Σύμβουλοι Ανάπτυξης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Α.Ε.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stefanos.fotiadis@lever.gr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l-GR" dirty="0" err="1">
                <a:solidFill>
                  <a:schemeClr val="accent1">
                    <a:lumMod val="75000"/>
                  </a:schemeClr>
                </a:solidFill>
              </a:rPr>
              <a:t>Τηλ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l-GR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</a:rPr>
              <a:t>30 2310 552 113</a:t>
            </a:r>
          </a:p>
          <a:p>
            <a:r>
              <a:rPr lang="el-GR" dirty="0" err="1">
                <a:solidFill>
                  <a:schemeClr val="accent1">
                    <a:lumMod val="75000"/>
                  </a:schemeClr>
                </a:solidFill>
              </a:rPr>
              <a:t>Κιν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dirty="0">
                <a:solidFill>
                  <a:srgbClr val="0070C0"/>
                </a:solidFill>
              </a:rPr>
              <a:t>+30 693 243 7852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97D638-69B9-B5DD-FACC-6E33AD96FB6B}"/>
              </a:ext>
            </a:extLst>
          </p:cNvPr>
          <p:cNvSpPr txBox="1"/>
          <p:nvPr/>
        </p:nvSpPr>
        <p:spPr>
          <a:xfrm>
            <a:off x="3179198" y="2519082"/>
            <a:ext cx="5145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i="1" dirty="0">
                <a:solidFill>
                  <a:srgbClr val="00B050"/>
                </a:solidFill>
              </a:rPr>
              <a:t>Σας Ευχαριστώ</a:t>
            </a:r>
            <a:r>
              <a:rPr lang="en-US" sz="2400" b="1" i="1" dirty="0">
                <a:solidFill>
                  <a:srgbClr val="00B050"/>
                </a:solidFill>
              </a:rPr>
              <a:t>! </a:t>
            </a:r>
            <a:endParaRPr lang="el-GR" sz="2400" b="1" i="1" dirty="0">
              <a:solidFill>
                <a:srgbClr val="00B050"/>
              </a:solidFill>
            </a:endParaRPr>
          </a:p>
        </p:txBody>
      </p:sp>
      <p:pic>
        <p:nvPicPr>
          <p:cNvPr id="12" name="Picture 6" descr="RSS 2022 – Road Safety and Simulation Conference">
            <a:extLst>
              <a:ext uri="{FF2B5EF4-FFF2-40B4-BE49-F238E27FC236}">
                <a16:creationId xmlns:a16="http://schemas.microsoft.com/office/drawing/2014/main" id="{A87ECB1E-1499-8166-80CD-D416BEBEE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523" r="21111" b="34937"/>
          <a:stretch/>
        </p:blipFill>
        <p:spPr bwMode="auto">
          <a:xfrm>
            <a:off x="10216779" y="5766605"/>
            <a:ext cx="1066800" cy="6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172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430</Words>
  <Application>Microsoft Office PowerPoint</Application>
  <PresentationFormat>Ευρεία οθόνη</PresentationFormat>
  <Paragraphs>53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5" baseType="lpstr">
      <vt:lpstr>Arial</vt:lpstr>
      <vt:lpstr>Bell MT</vt:lpstr>
      <vt:lpstr>Calibri</vt:lpstr>
      <vt:lpstr>Calibri Light</vt:lpstr>
      <vt:lpstr>Radley</vt:lpstr>
      <vt:lpstr>Segoe UI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Jesica</dc:creator>
  <cp:lastModifiedBy>Stefanos Fotiadis</cp:lastModifiedBy>
  <cp:revision>17</cp:revision>
  <dcterms:created xsi:type="dcterms:W3CDTF">2018-08-30T12:28:00Z</dcterms:created>
  <dcterms:modified xsi:type="dcterms:W3CDTF">2022-06-16T12:08:35Z</dcterms:modified>
</cp:coreProperties>
</file>